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65" r:id="rId5"/>
    <p:sldId id="266" r:id="rId6"/>
    <p:sldId id="267" r:id="rId7"/>
    <p:sldId id="268" r:id="rId8"/>
    <p:sldId id="269" r:id="rId9"/>
    <p:sldId id="270" r:id="rId10"/>
    <p:sldId id="275" r:id="rId11"/>
    <p:sldId id="271" r:id="rId12"/>
    <p:sldId id="272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120" y="19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24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58A34-83F4-4B2E-BC5A-DE51EE8822F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FE58C-C1A6-4C4C-90C2-B7F5B0504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050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E1917-0BAF-4687-978A-82FFF05559C3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0E1E9A-E921-4174-A0FC-51868D7AC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6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0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62100" y="1825625"/>
            <a:ext cx="9791700" cy="43513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85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62100" y="365125"/>
            <a:ext cx="70104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3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678904" y="987425"/>
            <a:ext cx="567842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88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9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1658" y="1709738"/>
            <a:ext cx="10105791" cy="28622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1658" y="4589463"/>
            <a:ext cx="10105791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68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9700" y="1825625"/>
            <a:ext cx="475488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5325" y="1825625"/>
            <a:ext cx="475488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4100" y="274638"/>
            <a:ext cx="902335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2100" y="1489075"/>
            <a:ext cx="4754880" cy="64135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62100" y="2193925"/>
            <a:ext cx="4754880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98920" y="1489075"/>
            <a:ext cx="4754880" cy="64135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98920" y="2193925"/>
            <a:ext cx="4754880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66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8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14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78905" y="987425"/>
            <a:ext cx="567648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1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678904" y="987425"/>
            <a:ext cx="567842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359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24100" y="365125"/>
            <a:ext cx="9029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2100" y="1825625"/>
            <a:ext cx="9791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62100" y="6356350"/>
            <a:ext cx="2552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4EAB7D7-3608-4730-B2E2-670834DF882C}" type="datetimeFigureOut">
              <a:rPr lang="en-US" smtClean="0"/>
              <a:pPr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B7BAC7-FE87-40F6-AA24-4F4685D1B0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6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81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1464" userDrawn="1">
          <p15:clr>
            <a:srgbClr val="F26B43"/>
          </p15:clr>
        </p15:guide>
        <p15:guide id="3" pos="7152" userDrawn="1">
          <p15:clr>
            <a:srgbClr val="F26B43"/>
          </p15:clr>
        </p15:guide>
        <p15:guide id="4" pos="984" userDrawn="1">
          <p15:clr>
            <a:srgbClr val="F26B43"/>
          </p15:clr>
        </p15:guide>
        <p15:guide id="5" orient="horz" pos="38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31264"/>
            <a:ext cx="10094976" cy="175869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CrackTree: Automatic Crack Detection from Pavement Images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06538"/>
          </a:xfrm>
        </p:spPr>
        <p:txBody>
          <a:bodyPr/>
          <a:lstStyle/>
          <a:p>
            <a:r>
              <a:rPr lang="en-US" dirty="0" smtClean="0"/>
              <a:t>Authors: Qin Zou, Yu Cao, </a:t>
            </a:r>
            <a:r>
              <a:rPr lang="en-US" dirty="0" err="1" smtClean="0"/>
              <a:t>Qingquan</a:t>
            </a:r>
            <a:r>
              <a:rPr lang="en-US" dirty="0" smtClean="0"/>
              <a:t> Li, </a:t>
            </a:r>
            <a:r>
              <a:rPr lang="en-US" dirty="0" err="1" smtClean="0"/>
              <a:t>Qingzhou</a:t>
            </a:r>
            <a:r>
              <a:rPr lang="en-US" dirty="0" smtClean="0"/>
              <a:t> Mao, Song Wang</a:t>
            </a:r>
          </a:p>
          <a:p>
            <a:r>
              <a:rPr lang="en-US" dirty="0" smtClean="0"/>
              <a:t>Austin Derbique 12/07/17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07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9700" y="1825625"/>
            <a:ext cx="9122684" cy="1978279"/>
          </a:xfrm>
        </p:spPr>
        <p:txBody>
          <a:bodyPr/>
          <a:lstStyle/>
          <a:p>
            <a:r>
              <a:rPr lang="en-US" dirty="0" smtClean="0"/>
              <a:t>Add in support for non-pavement surfaces such as concrete</a:t>
            </a:r>
          </a:p>
          <a:p>
            <a:endParaRPr lang="en-US" dirty="0" smtClean="0"/>
          </a:p>
          <a:p>
            <a:r>
              <a:rPr lang="en-US" dirty="0" smtClean="0"/>
              <a:t>Ability to sort images based on how much cracking there 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40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1168" y="365125"/>
            <a:ext cx="7342632" cy="1325563"/>
          </a:xfrm>
        </p:spPr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9700" y="1825625"/>
            <a:ext cx="9695708" cy="4351338"/>
          </a:xfrm>
        </p:spPr>
        <p:txBody>
          <a:bodyPr/>
          <a:lstStyle/>
          <a:p>
            <a:r>
              <a:rPr lang="en-US" dirty="0"/>
              <a:t>Paper URL: </a:t>
            </a:r>
            <a:r>
              <a:rPr lang="en-US" sz="2400" dirty="0"/>
              <a:t>https://</a:t>
            </a:r>
            <a:r>
              <a:rPr lang="en-US" sz="2400" dirty="0" smtClean="0"/>
              <a:t>www.sciencedirect.com/science/article/pii/S0167865511003795</a:t>
            </a:r>
          </a:p>
          <a:p>
            <a:r>
              <a:rPr lang="en-US" dirty="0" smtClean="0"/>
              <a:t>Google Images</a:t>
            </a:r>
          </a:p>
          <a:p>
            <a:r>
              <a:rPr lang="en-US" dirty="0" smtClean="0"/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1645597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care about cracks in pavement?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4.12 million miles of road in the United States </a:t>
            </a:r>
            <a:r>
              <a:rPr lang="en-US" sz="2000" i="1" dirty="0"/>
              <a:t>(answers.com</a:t>
            </a:r>
            <a:r>
              <a:rPr lang="en-US" sz="2000" i="1" dirty="0" smtClean="0"/>
              <a:t>)</a:t>
            </a:r>
            <a:endParaRPr lang="en-US" dirty="0" smtClean="0"/>
          </a:p>
          <a:p>
            <a:pPr lvl="0"/>
            <a:r>
              <a:rPr lang="en-US" dirty="0" smtClean="0"/>
              <a:t>11+ million miles of paved roads in the world </a:t>
            </a:r>
            <a:r>
              <a:rPr lang="en-US" sz="2000" i="1" dirty="0" smtClean="0"/>
              <a:t>(answers.com)</a:t>
            </a:r>
          </a:p>
          <a:p>
            <a:pPr lvl="0"/>
            <a:endParaRPr lang="en-US" sz="20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108" y="3068195"/>
            <a:ext cx="5159692" cy="31087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573" y="3068194"/>
            <a:ext cx="4306131" cy="30959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26573" y="6183463"/>
            <a:ext cx="100272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Asphaultinstitute.org				1830ndaytona.info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93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Low contrast between cracks and surrounding pavement</a:t>
            </a:r>
          </a:p>
          <a:p>
            <a:r>
              <a:rPr lang="en-US" dirty="0" smtClean="0"/>
              <a:t>Changing intensity levels along cracks</a:t>
            </a:r>
          </a:p>
          <a:p>
            <a:r>
              <a:rPr lang="en-US" dirty="0" smtClean="0"/>
              <a:t>Possible shadows with similar intensity to cracks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931" y="3507526"/>
            <a:ext cx="2562413" cy="24897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950" y="3687763"/>
            <a:ext cx="3596417" cy="22497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24100" y="5997246"/>
            <a:ext cx="210159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Cracks with Shadow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30879" y="5902439"/>
            <a:ext cx="3523488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Cracks with low contrast levels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87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892" y="1594333"/>
            <a:ext cx="8878506" cy="4813922"/>
          </a:xfrm>
        </p:spPr>
      </p:pic>
      <p:sp>
        <p:nvSpPr>
          <p:cNvPr id="6" name="TextBox 5"/>
          <p:cNvSpPr txBox="1"/>
          <p:nvPr/>
        </p:nvSpPr>
        <p:spPr>
          <a:xfrm>
            <a:off x="877824" y="2153227"/>
            <a:ext cx="2068068" cy="34163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1. Shadow Removal</a:t>
            </a:r>
          </a:p>
          <a:p>
            <a:endParaRPr lang="en-US" dirty="0" smtClean="0"/>
          </a:p>
          <a:p>
            <a:r>
              <a:rPr lang="en-US" dirty="0" smtClean="0"/>
              <a:t>2. Local intensity difference analysis</a:t>
            </a:r>
          </a:p>
          <a:p>
            <a:endParaRPr lang="en-US" dirty="0" smtClean="0"/>
          </a:p>
          <a:p>
            <a:r>
              <a:rPr lang="en-US" dirty="0" smtClean="0"/>
              <a:t>3. Tensor Voting</a:t>
            </a:r>
          </a:p>
          <a:p>
            <a:endParaRPr lang="en-US" dirty="0" smtClean="0"/>
          </a:p>
          <a:p>
            <a:r>
              <a:rPr lang="en-US" dirty="0" smtClean="0"/>
              <a:t>4. Crack Seed Sampling</a:t>
            </a:r>
          </a:p>
          <a:p>
            <a:endParaRPr lang="en-US" dirty="0"/>
          </a:p>
          <a:p>
            <a:r>
              <a:rPr lang="en-US" dirty="0" smtClean="0"/>
              <a:t>5. MST construction and edge pruning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39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Geodesic Shadow Removal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21060" y="1862201"/>
                <a:ext cx="5526044" cy="4351338"/>
              </a:xfrm>
            </p:spPr>
            <p:txBody>
              <a:bodyPr/>
              <a:lstStyle/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 </m:t>
                            </m:r>
                            <m:r>
                              <m:rPr>
                                <m:sty m:val="p"/>
                              </m:rPr>
                              <a:rPr lang="el-GR" b="0" i="1" smtClean="0">
                                <a:latin typeface="Cambria Math" panose="02040503050406030204" pitchFamily="18" charset="0"/>
                              </a:rPr>
                              <m:t>λ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d>
                              <m:dPr>
                                <m:ctrl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+mj-lt"/>
                                  </a:rPr>
                                  <m:t>i</m:t>
                                </m:r>
                                <m:r>
                                  <a:rPr lang="en-US" b="0" i="0" smtClean="0">
                                    <a:latin typeface="+mj-lt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+mj-lt"/>
                                  </a:rPr>
                                  <m:t>j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</m:e>
                        </m:eqArr>
                      </m:e>
                    </m:d>
                  </m:oMath>
                </a14:m>
                <a:endParaRPr lang="en-US" dirty="0" smtClean="0"/>
              </a:p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 smtClean="0"/>
                  <a:t> intensity at location (</a:t>
                </a:r>
                <a:r>
                  <a:rPr lang="en-US" dirty="0" err="1" smtClean="0"/>
                  <a:t>I,j</a:t>
                </a:r>
                <a:r>
                  <a:rPr lang="en-US" dirty="0" smtClean="0"/>
                  <a:t>)</a:t>
                </a:r>
              </a:p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</m:acc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dirty="0" smtClean="0"/>
                  <a:t> = average intensity of region B</a:t>
                </a:r>
              </a:p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</m:acc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dirty="0" smtClean="0"/>
                  <a:t> = average intensity of region S</a:t>
                </a:r>
                <a:endParaRPr lang="en-US" dirty="0"/>
              </a:p>
            </p:txBody>
          </p:sp>
        </mc:Choice>
        <mc:Fallback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21060" y="1862201"/>
                <a:ext cx="5526044" cy="4351338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00" y="5057524"/>
            <a:ext cx="6716062" cy="180047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5682131" y="1690688"/>
                <a:ext cx="4806696" cy="3355086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txBody>
              <a:bodyPr wrap="square" rtlCol="0" anchor="ctr" anchorCtr="1">
                <a:spAutoFit/>
              </a:bodyPr>
              <a:lstStyle/>
              <a:p>
                <a:r>
                  <a:rPr lang="en-US" sz="2800" dirty="0" smtClean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>
                        <a:latin typeface="Cambria Math" panose="02040503050406030204" pitchFamily="18" charset="0"/>
                      </a:rPr>
                      <m:t>λ</m:t>
                    </m:r>
                    <m:r>
                      <a:rPr lang="en-US" sz="2800" i="1" dirty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</m:acc>
                      </m:e>
                      <m:sub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800" i="1" dirty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</m:acc>
                      </m:e>
                      <m:sub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800" b="0" dirty="0" smtClean="0"/>
                  <a:t> and</a:t>
                </a:r>
              </a:p>
              <a:p>
                <a:r>
                  <a:rPr lang="en-US" sz="2800" dirty="0" smtClean="0"/>
                  <a:t>Where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</m:den>
                    </m:f>
                  </m:oMath>
                </a14:m>
                <a:endParaRPr lang="en-US" sz="2800" b="0" i="1" dirty="0" smtClean="0">
                  <a:latin typeface="Cambria Math" panose="02040503050406030204" pitchFamily="18" charset="0"/>
                </a:endParaRPr>
              </a:p>
              <a:p>
                <a:endParaRPr lang="en-US" sz="2800" b="0" i="1" dirty="0" smtClean="0">
                  <a:latin typeface="Cambria Math" panose="020405030504060302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b="0" i="1" dirty="0" smtClean="0">
                  <a:latin typeface="Cambria Math" panose="020405030504060302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𝑠𝑡𝑑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𝑠𝑡𝑑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dirty="0"/>
              </a:p>
              <a:p>
                <a:endParaRPr lang="en-US" sz="2800" b="0" dirty="0" smtClean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2131" y="1690688"/>
                <a:ext cx="4806696" cy="3355086"/>
              </a:xfrm>
              <a:prstGeom prst="rect">
                <a:avLst/>
              </a:prstGeom>
              <a:blipFill>
                <a:blip r:embed="rId4"/>
                <a:stretch>
                  <a:fillRect t="-542"/>
                </a:stretch>
              </a:blipFill>
              <a:ln>
                <a:solidFill>
                  <a:schemeClr val="bg2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457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7840" y="194437"/>
            <a:ext cx="1062228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Crack Map Generation – Detecting Crack Pixels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792481" y="1876934"/>
                <a:ext cx="6071615" cy="4259008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 smtClean="0"/>
                  <a:t>Global intensities of cracks and non cracks may be similar</a:t>
                </a:r>
              </a:p>
              <a:p>
                <a:r>
                  <a:rPr lang="en-US" sz="2400" dirty="0" smtClean="0"/>
                  <a:t>Local intensity method used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sz="2400" dirty="0" smtClean="0"/>
                  <a:t>intensity at pixel (</a:t>
                </a:r>
                <a:r>
                  <a:rPr lang="en-US" sz="2400" dirty="0" err="1" smtClean="0"/>
                  <a:t>x,y</a:t>
                </a:r>
                <a:r>
                  <a:rPr lang="en-US" sz="2400" dirty="0" smtClean="0"/>
                  <a:t>)</a:t>
                </a: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8−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connected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neighborhood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centered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at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sz="2400" b="0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</m:oMath>
                </a14:m>
                <a:endParaRPr lang="en-US" sz="2400" b="0" dirty="0" smtClean="0"/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𝛹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∈(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/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</m:acc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d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</m:acc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</m:e>
                        </m:d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e>
                    </m:nary>
                  </m:oMath>
                </a14:m>
                <a:endParaRPr lang="en-US" sz="240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792481" y="1876934"/>
                <a:ext cx="6071615" cy="4259008"/>
              </a:xfrm>
              <a:blipFill>
                <a:blip r:embed="rId2"/>
                <a:stretch>
                  <a:fillRect l="-1305" t="-20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6632448" y="1520000"/>
                <a:ext cx="5230368" cy="3785652"/>
              </a:xfrm>
              <a:prstGeom prst="rect">
                <a:avLst/>
              </a:prstGeom>
              <a:noFill/>
              <a:ln>
                <a:solidFill>
                  <a:schemeClr val="bg2"/>
                </a:solidFill>
              </a:ln>
            </p:spPr>
            <p:txBody>
              <a:bodyPr wrap="square" rtlCol="0" anchor="ctr" anchorCtr="1">
                <a:spAutoFit/>
              </a:bodyPr>
              <a:lstStyle/>
              <a:p>
                <a:r>
                  <a:rPr lang="en-US" sz="2400" b="1" dirty="0" smtClean="0">
                    <a:latin typeface="+mj-lt"/>
                  </a:rPr>
                  <a:t>Four Outcomes</a:t>
                </a:r>
                <a:endParaRPr lang="en-US" sz="2400" dirty="0" smtClean="0">
                  <a:latin typeface="+mj-lt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: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𝛹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1" dirty="0" smtClean="0"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sz="2400" b="0" i="0" dirty="0" smtClean="0">
                        <a:latin typeface="Cambria Math" panose="02040503050406030204" pitchFamily="18" charset="0"/>
                      </a:rPr>
                      <m:t>0:</m:t>
                    </m:r>
                  </m:oMath>
                </a14:m>
                <a:r>
                  <a:rPr lang="en-US" sz="2400" b="1" dirty="0" smtClean="0">
                    <a:latin typeface="+mj-lt"/>
                  </a:rPr>
                  <a:t> </a:t>
                </a:r>
                <a:r>
                  <a:rPr lang="en-US" sz="2400" dirty="0" smtClean="0">
                    <a:latin typeface="+mj-lt"/>
                  </a:rPr>
                  <a:t>Pixel is in center </a:t>
                </a:r>
                <a:r>
                  <a:rPr lang="en-US" sz="2400" dirty="0" smtClean="0">
                    <a:latin typeface="+mj-lt"/>
                  </a:rPr>
                  <a:t>of</a:t>
                </a:r>
                <a:r>
                  <a:rPr lang="en-US" sz="2400" dirty="0" smtClean="0">
                    <a:latin typeface="+mj-lt"/>
                  </a:rPr>
                  <a:t> crack</a:t>
                </a:r>
              </a:p>
              <a:p>
                <a:r>
                  <a:rPr lang="en-US" sz="2400" dirty="0" smtClean="0"/>
                  <a:t>B: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𝛹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&gt;0:</m:t>
                    </m:r>
                  </m:oMath>
                </a14:m>
                <a:r>
                  <a:rPr lang="en-US" sz="2400" b="1" dirty="0" smtClean="0">
                    <a:latin typeface="+mj-lt"/>
                  </a:rPr>
                  <a:t> </a:t>
                </a:r>
                <a:r>
                  <a:rPr lang="en-US" sz="2400" dirty="0" smtClean="0">
                    <a:latin typeface="+mj-lt"/>
                  </a:rPr>
                  <a:t>Pixel is crack neighboring a background</a:t>
                </a:r>
              </a:p>
              <a:p>
                <a:r>
                  <a:rPr lang="en-US" sz="2400" dirty="0" smtClean="0"/>
                  <a:t>C: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𝛹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&lt;0:</m:t>
                    </m:r>
                  </m:oMath>
                </a14:m>
                <a:r>
                  <a:rPr lang="en-US" sz="2400" b="1" dirty="0" smtClean="0">
                    <a:latin typeface="+mj-lt"/>
                  </a:rPr>
                  <a:t> </a:t>
                </a:r>
                <a:r>
                  <a:rPr lang="en-US" sz="2400" dirty="0" smtClean="0">
                    <a:latin typeface="+mj-lt"/>
                  </a:rPr>
                  <a:t>Pixel is background neighboring crack</a:t>
                </a:r>
              </a:p>
              <a:p>
                <a:r>
                  <a:rPr lang="en-US" sz="2400" dirty="0" smtClean="0"/>
                  <a:t>D: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𝛹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1" dirty="0"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sz="2400" dirty="0">
                        <a:latin typeface="Cambria Math" panose="02040503050406030204" pitchFamily="18" charset="0"/>
                      </a:rPr>
                      <m:t>0:</m:t>
                    </m:r>
                  </m:oMath>
                </a14:m>
                <a:r>
                  <a:rPr lang="en-US" sz="2400" b="1" dirty="0"/>
                  <a:t> </a:t>
                </a:r>
                <a:r>
                  <a:rPr lang="en-US" sz="2400" dirty="0"/>
                  <a:t>Pixel is </a:t>
                </a:r>
                <a:r>
                  <a:rPr lang="en-US" sz="2400" dirty="0" smtClean="0"/>
                  <a:t>background not neighboring crack</a:t>
                </a: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b="1" dirty="0">
                  <a:latin typeface="+mj-lt"/>
                </a:endParaRP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32448" y="1520000"/>
                <a:ext cx="5230368" cy="3785652"/>
              </a:xfrm>
              <a:prstGeom prst="rect">
                <a:avLst/>
              </a:prstGeom>
              <a:blipFill>
                <a:blip r:embed="rId3"/>
                <a:stretch>
                  <a:fillRect t="-642" r="-1163"/>
                </a:stretch>
              </a:blipFill>
              <a:ln>
                <a:solidFill>
                  <a:schemeClr val="bg2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096" y="4989986"/>
            <a:ext cx="4569764" cy="150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Crack Map Generation - Tensor Voting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342" y="1690688"/>
            <a:ext cx="5672010" cy="4546662"/>
          </a:xfrm>
        </p:spPr>
      </p:pic>
      <p:sp>
        <p:nvSpPr>
          <p:cNvPr id="6" name="TextBox 5"/>
          <p:cNvSpPr txBox="1"/>
          <p:nvPr/>
        </p:nvSpPr>
        <p:spPr>
          <a:xfrm>
            <a:off x="7732776" y="1613744"/>
            <a:ext cx="3621024" cy="163121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sz="2000" dirty="0" smtClean="0"/>
              <a:t>Probability of pixels likely to be long curve enhanced</a:t>
            </a:r>
          </a:p>
          <a:p>
            <a:endParaRPr lang="en-US" sz="2000" dirty="0"/>
          </a:p>
          <a:p>
            <a:r>
              <a:rPr lang="en-US" sz="2000" dirty="0" smtClean="0"/>
              <a:t>Probability of pixels unlikely to be along curve suppressed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7620000" y="3652027"/>
            <a:ext cx="4108704" cy="258532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Use standard stick voting. (grouping tokens of similar pixel orientation)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Define Voting Field that encodes proximity and curve continuity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Add up voting fields to achieve crack probability at target location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422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Minimum spanning tree construction and edge pruning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736" y="1825625"/>
            <a:ext cx="3605499" cy="4697621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>
              <a:xfrm>
                <a:off x="5108448" y="1825625"/>
                <a:ext cx="5718048" cy="4351338"/>
              </a:xfrm>
            </p:spPr>
            <p:txBody>
              <a:bodyPr/>
              <a:lstStyle/>
              <a:p>
                <a:r>
                  <a:rPr lang="en-US" dirty="0" smtClean="0"/>
                  <a:t>Create undirected graph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r>
                  <a:rPr lang="en-US" dirty="0" smtClean="0"/>
                  <a:t> to model possible connections among crack seeds</a:t>
                </a:r>
              </a:p>
              <a:p>
                <a:r>
                  <a:rPr lang="en-US" dirty="0" smtClean="0"/>
                  <a:t>MST is a spanning tree with minimum total edge weight</a:t>
                </a:r>
              </a:p>
              <a:p>
                <a:r>
                  <a:rPr lang="en-US" dirty="0" smtClean="0"/>
                  <a:t>Edges that remain in MST connect crack seeds with best proximity</a:t>
                </a:r>
              </a:p>
              <a:p>
                <a:r>
                  <a:rPr lang="en-US" dirty="0" smtClean="0"/>
                  <a:t>Recursively find longest path  (largest edge weights)</a:t>
                </a:r>
                <a:endParaRPr lang="en-US" dirty="0"/>
              </a:p>
            </p:txBody>
          </p:sp>
        </mc:Choice>
        <mc:Fallback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5108448" y="1825625"/>
                <a:ext cx="5718048" cy="4351338"/>
              </a:xfrm>
              <a:blipFill>
                <a:blip r:embed="rId3"/>
                <a:stretch>
                  <a:fillRect l="-1919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496" y="0"/>
            <a:ext cx="1165588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778240" y="6371471"/>
            <a:ext cx="204825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Entire Process -&gt;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44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>
              <a:xfrm>
                <a:off x="1125386" y="3280132"/>
                <a:ext cx="6726262" cy="2629091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GSR = Geodesic Shadow Removal</a:t>
                </a:r>
              </a:p>
              <a:p>
                <a:r>
                  <a:rPr lang="en-US" dirty="0" smtClean="0"/>
                  <a:t>Precision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𝑓𝑎𝑙𝑠𝑒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</m:den>
                    </m:f>
                  </m:oMath>
                </a14:m>
                <a:endParaRPr lang="en-US" dirty="0" smtClean="0"/>
              </a:p>
              <a:p>
                <a:r>
                  <a:rPr lang="en-US" dirty="0" smtClean="0"/>
                  <a:t>Recall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𝑓𝑎𝑙𝑠𝑒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𝑛𝑒𝑔𝑎𝑡𝑖𝑣𝑒𝑠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 smtClean="0"/>
                  <a:t>F-measure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=2∗(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1125386" y="3280132"/>
                <a:ext cx="6726262" cy="2629091"/>
              </a:xfrm>
              <a:blipFill>
                <a:blip r:embed="rId2"/>
                <a:stretch>
                  <a:fillRect l="-1632" t="-5104" b="-30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082" y="1614545"/>
            <a:ext cx="10642886" cy="108908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920" y="2758809"/>
            <a:ext cx="2068830" cy="37615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62063" y="6520318"/>
            <a:ext cx="2828544" cy="27699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sz="1200" dirty="0"/>
              <a:t>(wikipedia.org/wiki/</a:t>
            </a:r>
            <a:r>
              <a:rPr lang="en-US" sz="1200" dirty="0" err="1"/>
              <a:t>Precision_and_recall</a:t>
            </a:r>
            <a:r>
              <a:rPr lang="en-US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4424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loud skipper design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Cloud skipper design slides.potx" id="{E8493412-85DD-4641-9E8A-937B29FD6AA2}" vid="{77E91E09-5010-404D-ADF4-B79FA46D72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DD01B8-816B-49B7-8C81-03AB51D87C54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253D857-4181-4777-8893-6E45A690F9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24FD56-CE1B-42FC-9E83-BFBF160724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Cloud skipper design slides</Template>
  <TotalTime>133</TotalTime>
  <Words>265</Words>
  <Application>Microsoft Office PowerPoint</Application>
  <PresentationFormat>Widescreen</PresentationFormat>
  <Paragraphs>75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Cambria</vt:lpstr>
      <vt:lpstr>Cambria Math</vt:lpstr>
      <vt:lpstr>Cloud skipper design template</vt:lpstr>
      <vt:lpstr>CrackTree: Automatic Crack Detection from Pavement Images</vt:lpstr>
      <vt:lpstr>Why care about cracks in pavement?</vt:lpstr>
      <vt:lpstr>Problems</vt:lpstr>
      <vt:lpstr>Overview</vt:lpstr>
      <vt:lpstr>Geodesic Shadow Removal</vt:lpstr>
      <vt:lpstr>Crack Map Generation – Detecting Crack Pixels</vt:lpstr>
      <vt:lpstr>Crack Map Generation - Tensor Voting</vt:lpstr>
      <vt:lpstr>Minimum spanning tree construction and edge pruning</vt:lpstr>
      <vt:lpstr>Results</vt:lpstr>
      <vt:lpstr>Improvements</vt:lpstr>
      <vt:lpstr>Sources</vt:lpstr>
    </vt:vector>
  </TitlesOfParts>
  <Company>Utah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CrackTree: Automatic Crack Detection from Pavement Images</dc:title>
  <dc:creator>Austin Derbique</dc:creator>
  <cp:lastModifiedBy>Austin Derbique</cp:lastModifiedBy>
  <cp:revision>16</cp:revision>
  <dcterms:created xsi:type="dcterms:W3CDTF">2017-12-06T21:51:15Z</dcterms:created>
  <dcterms:modified xsi:type="dcterms:W3CDTF">2017-12-07T00:04:24Z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74062900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